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0"/>
  </p:notesMasterIdLst>
  <p:handoutMasterIdLst>
    <p:handoutMasterId r:id="rId21"/>
  </p:handoutMasterIdLst>
  <p:sldIdLst>
    <p:sldId id="355" r:id="rId7"/>
    <p:sldId id="385" r:id="rId8"/>
    <p:sldId id="359" r:id="rId9"/>
    <p:sldId id="395" r:id="rId10"/>
    <p:sldId id="382" r:id="rId11"/>
    <p:sldId id="398" r:id="rId12"/>
    <p:sldId id="399" r:id="rId13"/>
    <p:sldId id="400" r:id="rId14"/>
    <p:sldId id="401" r:id="rId15"/>
    <p:sldId id="402" r:id="rId16"/>
    <p:sldId id="405" r:id="rId17"/>
    <p:sldId id="403" r:id="rId18"/>
    <p:sldId id="404" r:id="rId19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214" d="100"/>
          <a:sy n="214" d="100"/>
        </p:scale>
        <p:origin x="552" y="168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17/06/2019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17/06/2019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1_Star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56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Conditional</a:t>
            </a:r>
            <a:r>
              <a:rPr lang="de-DE" dirty="0"/>
              <a:t> GAN – </a:t>
            </a:r>
            <a:r>
              <a:rPr lang="de-DE"/>
              <a:t>Week 8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Ahsan</a:t>
            </a:r>
            <a:r>
              <a:rPr lang="de-DE" dirty="0"/>
              <a:t> </a:t>
            </a:r>
            <a:r>
              <a:rPr lang="de-DE" dirty="0" err="1"/>
              <a:t>Lohdi</a:t>
            </a:r>
            <a:r>
              <a:rPr lang="de-DE" dirty="0"/>
              <a:t>, Yang An</a:t>
            </a:r>
          </a:p>
          <a:p>
            <a:r>
              <a:rPr lang="de-DE" dirty="0"/>
              <a:t>Technical University </a:t>
            </a:r>
            <a:r>
              <a:rPr lang="de-DE" dirty="0" err="1"/>
              <a:t>of</a:t>
            </a:r>
            <a:r>
              <a:rPr lang="de-DE" dirty="0"/>
              <a:t> Munich</a:t>
            </a:r>
          </a:p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Informatics</a:t>
            </a:r>
            <a:endParaRPr lang="de-DE" dirty="0"/>
          </a:p>
          <a:p>
            <a:r>
              <a:rPr lang="de-DE" dirty="0"/>
              <a:t>Computer Vision Group</a:t>
            </a:r>
          </a:p>
          <a:p>
            <a:r>
              <a:rPr lang="de-DE" dirty="0"/>
              <a:t>Garching, 18. June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BB3121-50E8-4F2B-B3E0-3FAD4B55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on </a:t>
            </a:r>
            <a:r>
              <a:rPr lang="de-DE" b="1" dirty="0" err="1"/>
              <a:t>unseen</a:t>
            </a:r>
            <a:r>
              <a:rPr lang="de-DE" b="1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85DAA-AC29-4F36-BEA5-C646399C1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DD2E59-4D27-482B-9B3E-E1F0C32E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555142"/>
              </p:ext>
            </p:extLst>
          </p:nvPr>
        </p:nvGraphicFramePr>
        <p:xfrm>
          <a:off x="-34" y="4624540"/>
          <a:ext cx="91440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7071001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7775623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56609402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086271237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632480137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87008663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31418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Input </a:t>
                      </a:r>
                      <a:r>
                        <a:rPr lang="de-DE" sz="1400" b="1" dirty="0" err="1"/>
                        <a:t>image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-1.7m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00B050"/>
                          </a:solidFill>
                        </a:rPr>
                        <a:t>-1.3m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-1.0m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-0.7m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00B050"/>
                          </a:solidFill>
                        </a:rPr>
                        <a:t>-0.3m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00B050"/>
                          </a:solidFill>
                        </a:rPr>
                        <a:t>0m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4455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AC5207D-032F-4232-A9A7-5CF49E50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" y="1761640"/>
            <a:ext cx="9143988" cy="1306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40B35-ADF1-4C82-8118-8A6B3AC3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3318255"/>
            <a:ext cx="9143995" cy="1306285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0F5C5E-5F13-4E15-82AF-0FFBA4254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155597"/>
              </p:ext>
            </p:extLst>
          </p:nvPr>
        </p:nvGraphicFramePr>
        <p:xfrm>
          <a:off x="-34" y="3017613"/>
          <a:ext cx="91440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7071001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7775623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56609402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086271237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632480137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87008663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31418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Input </a:t>
                      </a:r>
                      <a:r>
                        <a:rPr lang="de-DE" sz="1400" b="1" dirty="0" err="1"/>
                        <a:t>image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00B050"/>
                          </a:solidFill>
                        </a:rPr>
                        <a:t>0m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00B050"/>
                          </a:solidFill>
                        </a:rPr>
                        <a:t>0.5m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00B050"/>
                          </a:solidFill>
                        </a:rPr>
                        <a:t>1.0m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1.5m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00B050"/>
                          </a:solidFill>
                        </a:rPr>
                        <a:t>2.0m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FF0000"/>
                          </a:solidFill>
                        </a:rPr>
                        <a:t>2.5m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445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E09B704-11B3-471F-B98A-DBE8DF3F9A6A}"/>
              </a:ext>
            </a:extLst>
          </p:cNvPr>
          <p:cNvSpPr txBox="1"/>
          <p:nvPr/>
        </p:nvSpPr>
        <p:spPr>
          <a:xfrm>
            <a:off x="7868301" y="1250025"/>
            <a:ext cx="1275699" cy="511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 err="1">
                <a:solidFill>
                  <a:srgbClr val="00B050"/>
                </a:solidFill>
                <a:latin typeface="+mn-lt"/>
              </a:rPr>
              <a:t>seen</a:t>
            </a:r>
            <a:endParaRPr lang="de-DE" sz="1000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000" dirty="0" err="1">
                <a:solidFill>
                  <a:schemeClr val="bg2"/>
                </a:solidFill>
                <a:latin typeface="+mn-lt"/>
              </a:rPr>
              <a:t>unseen</a:t>
            </a:r>
            <a:endParaRPr lang="de-DE" sz="1000" dirty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000" dirty="0" err="1">
                <a:solidFill>
                  <a:srgbClr val="FF0000"/>
                </a:solidFill>
                <a:latin typeface="+mn-lt"/>
              </a:rPr>
              <a:t>unseen</a:t>
            </a:r>
            <a:r>
              <a:rPr lang="de-DE" sz="1000" dirty="0">
                <a:solidFill>
                  <a:srgbClr val="FF0000"/>
                </a:solidFill>
                <a:latin typeface="+mn-lt"/>
              </a:rPr>
              <a:t> (out </a:t>
            </a:r>
            <a:r>
              <a:rPr lang="de-DE" sz="1000" dirty="0" err="1">
                <a:solidFill>
                  <a:srgbClr val="FF0000"/>
                </a:solidFill>
                <a:latin typeface="+mn-lt"/>
              </a:rPr>
              <a:t>of</a:t>
            </a:r>
            <a:r>
              <a:rPr lang="de-DE" sz="1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1000" dirty="0" err="1">
                <a:solidFill>
                  <a:srgbClr val="FF0000"/>
                </a:solidFill>
                <a:latin typeface="+mn-lt"/>
              </a:rPr>
              <a:t>range</a:t>
            </a:r>
            <a:r>
              <a:rPr lang="de-DE" sz="1000" dirty="0">
                <a:solidFill>
                  <a:srgbClr val="FF0000"/>
                </a:solidFill>
                <a:latin typeface="+mn-lt"/>
              </a:rPr>
              <a:t>)</a:t>
            </a:r>
            <a:endParaRPr lang="en-US" sz="10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114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BB3121-50E8-4F2B-B3E0-3FAD4B55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on </a:t>
            </a:r>
            <a:r>
              <a:rPr lang="de-DE" b="1" dirty="0" err="1"/>
              <a:t>unseen</a:t>
            </a:r>
            <a:r>
              <a:rPr lang="de-DE" b="1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85DAA-AC29-4F36-BEA5-C646399C1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DD2E59-4D27-482B-9B3E-E1F0C32E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671349"/>
              </p:ext>
            </p:extLst>
          </p:nvPr>
        </p:nvGraphicFramePr>
        <p:xfrm>
          <a:off x="-34" y="4624540"/>
          <a:ext cx="9144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7071001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8554696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77562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56609402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86271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6324801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87008663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1418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-0.6m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-0.5m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-0.4m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00B050"/>
                          </a:solidFill>
                        </a:rPr>
                        <a:t>-0.3m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-0.2m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-0.1m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00B050"/>
                          </a:solidFill>
                        </a:rPr>
                        <a:t>0m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4455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0F5C5E-5F13-4E15-82AF-0FFBA4254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210815"/>
              </p:ext>
            </p:extLst>
          </p:nvPr>
        </p:nvGraphicFramePr>
        <p:xfrm>
          <a:off x="-34" y="3017613"/>
          <a:ext cx="9144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7071001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8562054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77562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56609402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86271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6324801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87008663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1418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Input </a:t>
                      </a:r>
                      <a:r>
                        <a:rPr lang="de-DE" sz="1400" b="1" dirty="0" err="1"/>
                        <a:t>image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00B050"/>
                          </a:solidFill>
                        </a:rPr>
                        <a:t>-1.3m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-1.2m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-1.1m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-1.0m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-0.9m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-0.8m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2"/>
                          </a:solidFill>
                        </a:rPr>
                        <a:t>-0.7m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445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E09B704-11B3-471F-B98A-DBE8DF3F9A6A}"/>
              </a:ext>
            </a:extLst>
          </p:cNvPr>
          <p:cNvSpPr txBox="1"/>
          <p:nvPr/>
        </p:nvSpPr>
        <p:spPr>
          <a:xfrm>
            <a:off x="7868301" y="1250025"/>
            <a:ext cx="1275699" cy="336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 err="1">
                <a:solidFill>
                  <a:srgbClr val="00B050"/>
                </a:solidFill>
                <a:latin typeface="+mn-lt"/>
              </a:rPr>
              <a:t>seen</a:t>
            </a:r>
            <a:endParaRPr lang="de-DE" sz="1000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000" dirty="0" err="1">
                <a:solidFill>
                  <a:schemeClr val="bg2"/>
                </a:solidFill>
                <a:latin typeface="+mn-lt"/>
              </a:rPr>
              <a:t>unseen</a:t>
            </a:r>
            <a:endParaRPr lang="de-DE" sz="100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1CACB3E5-D4AD-403E-87EC-C2205DF81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634"/>
          <a:stretch/>
        </p:blipFill>
        <p:spPr>
          <a:xfrm>
            <a:off x="31" y="1855406"/>
            <a:ext cx="9143969" cy="1142300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62074E05-F7D3-4998-B6A1-4BF612119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66"/>
          <a:stretch/>
        </p:blipFill>
        <p:spPr>
          <a:xfrm>
            <a:off x="1153476" y="3492275"/>
            <a:ext cx="7990523" cy="11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1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1E6784-848C-4058-9AED-4EADFF3C0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Concept: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mediocre</a:t>
            </a:r>
            <a:r>
              <a:rPr lang="de-DE" dirty="0"/>
              <a:t>,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, </a:t>
            </a:r>
            <a:r>
              <a:rPr lang="de-DE" dirty="0" err="1"/>
              <a:t>others</a:t>
            </a:r>
            <a:r>
              <a:rPr lang="de-DE" dirty="0"/>
              <a:t> not so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(e.g. 1m and 2m)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Model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fake 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way</a:t>
            </a: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Input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unseen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generates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mixes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„</a:t>
            </a:r>
            <a:r>
              <a:rPr lang="de-DE" dirty="0" err="1"/>
              <a:t>memorizes</a:t>
            </a:r>
            <a:r>
              <a:rPr lang="de-DE" dirty="0"/>
              <a:t>“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53BACC-C3F8-4FF7-9BA8-B0E0C648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007D6-A040-4F06-B39F-3CD44C515C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58A9566-4408-4933-A6AD-5BCACFEE2304}"/>
              </a:ext>
            </a:extLst>
          </p:cNvPr>
          <p:cNvSpPr/>
          <p:nvPr/>
        </p:nvSpPr>
        <p:spPr>
          <a:xfrm>
            <a:off x="602166" y="3907387"/>
            <a:ext cx="324186" cy="1605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0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0E512C-EF8A-4F1B-B9F3-7BF17338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Idk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A163DD-B840-4C90-8FE1-DD81A184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Do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EFCDA-2150-4D60-8B54-A9FDC2AAB3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63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F7EA93-6D0E-4A77-8E69-E322C014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StarGAN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CycleGAN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extends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RGB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one</a:t>
            </a:r>
            <a:r>
              <a:rPr lang="de-DE" dirty="0"/>
              <a:t>-hot-</a:t>
            </a:r>
            <a:r>
              <a:rPr lang="de-DE" dirty="0" err="1"/>
              <a:t>encoded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. </a:t>
            </a:r>
            <a:r>
              <a:rPr lang="de-DE" dirty="0" err="1"/>
              <a:t>Moreover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discriminator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D1BB3-82AC-4D51-89C8-4552C353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 - </a:t>
            </a:r>
            <a:r>
              <a:rPr lang="de-DE" dirty="0" err="1"/>
              <a:t>StarGAN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E8ADD-0A72-4067-ADBB-5D8394BE77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46FF3-3AC8-4287-8995-6E3E5182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80" y="2098856"/>
            <a:ext cx="7455839" cy="289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1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 - </a:t>
            </a:r>
            <a:r>
              <a:rPr lang="de-DE" dirty="0" err="1"/>
              <a:t>Results</a:t>
            </a:r>
            <a:r>
              <a:rPr lang="de-DE" dirty="0"/>
              <a:t> on </a:t>
            </a:r>
            <a:r>
              <a:rPr lang="de-DE" dirty="0" err="1"/>
              <a:t>simulated</a:t>
            </a:r>
            <a:r>
              <a:rPr lang="de-DE" dirty="0"/>
              <a:t> Dataset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D24F282-9F68-4484-8FDA-FFF0B61B0E6D}"/>
              </a:ext>
            </a:extLst>
          </p:cNvPr>
          <p:cNvSpPr txBox="1"/>
          <p:nvPr/>
        </p:nvSpPr>
        <p:spPr>
          <a:xfrm>
            <a:off x="218911" y="81282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</a:t>
            </a:r>
            <a:r>
              <a:rPr lang="de-DE" sz="1200" dirty="0" err="1">
                <a:latin typeface="+mn-lt"/>
              </a:rPr>
              <a:t>Desired</a:t>
            </a:r>
            <a:r>
              <a:rPr lang="de-DE" sz="1200" dirty="0">
                <a:latin typeface="+mn-lt"/>
              </a:rPr>
              <a:t> 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Domain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A60C0A7B-98E0-450B-A654-3CAED16EAA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 dirty="0"/>
          </a:p>
        </p:txBody>
      </p:sp>
      <p:pic>
        <p:nvPicPr>
          <p:cNvPr id="7" name="Picture 6" descr="A picture containing building, different, indoor&#10;&#10;Description automatically generated">
            <a:extLst>
              <a:ext uri="{FF2B5EF4-FFF2-40B4-BE49-F238E27FC236}">
                <a16:creationId xmlns:a16="http://schemas.microsoft.com/office/drawing/2014/main" id="{93C97E95-02B9-40B5-AAA4-DDB45C512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3"/>
          <a:stretch/>
        </p:blipFill>
        <p:spPr>
          <a:xfrm>
            <a:off x="1230557" y="1741660"/>
            <a:ext cx="7614868" cy="3060821"/>
          </a:xfrm>
          <a:prstGeom prst="rect">
            <a:avLst/>
          </a:prstGeom>
        </p:spPr>
      </p:pic>
      <p:pic>
        <p:nvPicPr>
          <p:cNvPr id="9" name="Picture 8" descr="A picture containing building, different, indoor&#10;&#10;Description automatically generated">
            <a:extLst>
              <a:ext uri="{FF2B5EF4-FFF2-40B4-BE49-F238E27FC236}">
                <a16:creationId xmlns:a16="http://schemas.microsoft.com/office/drawing/2014/main" id="{554C41CC-66B3-4C4D-B4C4-C840ED931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03"/>
          <a:stretch/>
        </p:blipFill>
        <p:spPr>
          <a:xfrm>
            <a:off x="197548" y="1741660"/>
            <a:ext cx="761276" cy="3060821"/>
          </a:xfrm>
          <a:prstGeom prst="rect">
            <a:avLst/>
          </a:prstGeom>
        </p:spPr>
      </p:pic>
      <p:pic>
        <p:nvPicPr>
          <p:cNvPr id="34" name="Picture 33" descr="A sign on the side of a road&#10;&#10;Description automatically generated">
            <a:extLst>
              <a:ext uri="{FF2B5EF4-FFF2-40B4-BE49-F238E27FC236}">
                <a16:creationId xmlns:a16="http://schemas.microsoft.com/office/drawing/2014/main" id="{AFCC43BC-3077-4088-B462-C6FD8202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56" y="887523"/>
            <a:ext cx="749808" cy="749808"/>
          </a:xfrm>
          <a:prstGeom prst="rect">
            <a:avLst/>
          </a:prstGeom>
        </p:spPr>
      </p:pic>
      <p:pic>
        <p:nvPicPr>
          <p:cNvPr id="36" name="Picture 35" descr="A close up of a street&#10;&#10;Description automatically generated">
            <a:extLst>
              <a:ext uri="{FF2B5EF4-FFF2-40B4-BE49-F238E27FC236}">
                <a16:creationId xmlns:a16="http://schemas.microsoft.com/office/drawing/2014/main" id="{E747131F-0A69-47B0-B58E-307E70041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476" y="887523"/>
            <a:ext cx="749808" cy="749808"/>
          </a:xfrm>
          <a:prstGeom prst="rect">
            <a:avLst/>
          </a:prstGeom>
        </p:spPr>
      </p:pic>
      <p:pic>
        <p:nvPicPr>
          <p:cNvPr id="38" name="Picture 37" descr="An empty road&#10;&#10;Description automatically generated">
            <a:extLst>
              <a:ext uri="{FF2B5EF4-FFF2-40B4-BE49-F238E27FC236}">
                <a16:creationId xmlns:a16="http://schemas.microsoft.com/office/drawing/2014/main" id="{49F376B3-A5E3-40AF-A530-403908B72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206" y="887523"/>
            <a:ext cx="749808" cy="749808"/>
          </a:xfrm>
          <a:prstGeom prst="rect">
            <a:avLst/>
          </a:prstGeom>
        </p:spPr>
      </p:pic>
      <p:pic>
        <p:nvPicPr>
          <p:cNvPr id="40" name="Picture 39" descr="A sign on the side of a road&#10;&#10;Description automatically generated">
            <a:extLst>
              <a:ext uri="{FF2B5EF4-FFF2-40B4-BE49-F238E27FC236}">
                <a16:creationId xmlns:a16="http://schemas.microsoft.com/office/drawing/2014/main" id="{9056F5ED-7A9F-47A7-88BB-8EFED3B63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936" y="887523"/>
            <a:ext cx="749808" cy="749808"/>
          </a:xfrm>
          <a:prstGeom prst="rect">
            <a:avLst/>
          </a:prstGeom>
        </p:spPr>
      </p:pic>
      <p:pic>
        <p:nvPicPr>
          <p:cNvPr id="42" name="Picture 41" descr="A picture containing outdoor, sky, building, ground&#10;&#10;Description automatically generated">
            <a:extLst>
              <a:ext uri="{FF2B5EF4-FFF2-40B4-BE49-F238E27FC236}">
                <a16:creationId xmlns:a16="http://schemas.microsoft.com/office/drawing/2014/main" id="{2FE1E610-16AA-4391-9097-B831BC43B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666" y="887523"/>
            <a:ext cx="749808" cy="749808"/>
          </a:xfrm>
          <a:prstGeom prst="rect">
            <a:avLst/>
          </a:prstGeom>
        </p:spPr>
      </p:pic>
      <p:pic>
        <p:nvPicPr>
          <p:cNvPr id="44" name="Picture 43" descr="A close up of a street&#10;&#10;Description automatically generated">
            <a:extLst>
              <a:ext uri="{FF2B5EF4-FFF2-40B4-BE49-F238E27FC236}">
                <a16:creationId xmlns:a16="http://schemas.microsoft.com/office/drawing/2014/main" id="{02271F13-98EE-44EF-ADF4-B4AE90A63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396" y="887523"/>
            <a:ext cx="749808" cy="749808"/>
          </a:xfrm>
          <a:prstGeom prst="rect">
            <a:avLst/>
          </a:prstGeom>
        </p:spPr>
      </p:pic>
      <p:pic>
        <p:nvPicPr>
          <p:cNvPr id="46" name="Picture 45" descr="A close up of a street&#10;&#10;Description automatically generated">
            <a:extLst>
              <a:ext uri="{FF2B5EF4-FFF2-40B4-BE49-F238E27FC236}">
                <a16:creationId xmlns:a16="http://schemas.microsoft.com/office/drawing/2014/main" id="{FDC4C91D-0340-4286-85F2-5659FBE936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126" y="887523"/>
            <a:ext cx="749808" cy="749808"/>
          </a:xfrm>
          <a:prstGeom prst="rect">
            <a:avLst/>
          </a:prstGeom>
        </p:spPr>
      </p:pic>
      <p:pic>
        <p:nvPicPr>
          <p:cNvPr id="48" name="Picture 47" descr="A picture containing outdoor, ground, tree&#10;&#10;Description automatically generated">
            <a:extLst>
              <a:ext uri="{FF2B5EF4-FFF2-40B4-BE49-F238E27FC236}">
                <a16:creationId xmlns:a16="http://schemas.microsoft.com/office/drawing/2014/main" id="{8E72BF24-3FA0-4CD8-A86A-253F8286C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016" y="887523"/>
            <a:ext cx="749808" cy="749808"/>
          </a:xfrm>
          <a:prstGeom prst="rect">
            <a:avLst/>
          </a:prstGeom>
        </p:spPr>
      </p:pic>
      <p:pic>
        <p:nvPicPr>
          <p:cNvPr id="50" name="Picture 49" descr="A close up of a road&#10;&#10;Description automatically generated">
            <a:extLst>
              <a:ext uri="{FF2B5EF4-FFF2-40B4-BE49-F238E27FC236}">
                <a16:creationId xmlns:a16="http://schemas.microsoft.com/office/drawing/2014/main" id="{FAC999CA-9B56-4740-9BB1-2CF3896A64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286" y="887523"/>
            <a:ext cx="749808" cy="749808"/>
          </a:xfrm>
          <a:prstGeom prst="rect">
            <a:avLst/>
          </a:prstGeom>
        </p:spPr>
      </p:pic>
      <p:pic>
        <p:nvPicPr>
          <p:cNvPr id="52" name="Picture 51" descr="A picture containing outdoor, sky, ground, tree&#10;&#10;Description automatically generated">
            <a:extLst>
              <a:ext uri="{FF2B5EF4-FFF2-40B4-BE49-F238E27FC236}">
                <a16:creationId xmlns:a16="http://schemas.microsoft.com/office/drawing/2014/main" id="{F993CE77-4C26-41F0-99C7-3482D9D068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2746" y="887523"/>
            <a:ext cx="74980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6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0D4A-8813-4384-84FB-26083579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-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F2F63-A141-4A06-8F7E-BCC43147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088" y="1484040"/>
            <a:ext cx="2424112" cy="3183210"/>
          </a:xfrm>
        </p:spPr>
        <p:txBody>
          <a:bodyPr/>
          <a:lstStyle/>
          <a:p>
            <a:r>
              <a:rPr lang="en-US" dirty="0"/>
              <a:t>4000 images</a:t>
            </a:r>
          </a:p>
          <a:p>
            <a:r>
              <a:rPr lang="en-US" dirty="0"/>
              <a:t>200000 Iterations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000" dirty="0"/>
              <a:t>All trained models available on Gitlab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B3842-A758-4380-9463-8ED9E7CADC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ED8F8-11ED-4F97-A604-EA76F640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3" y="234315"/>
            <a:ext cx="5843587" cy="46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0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81E0-44E9-4CD9-8EE1-515C5FEA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D891-573E-4AA2-9B02-DF82767CF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088" y="1484040"/>
            <a:ext cx="8508999" cy="300541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/>
              <a:t>Extended </a:t>
            </a:r>
            <a:r>
              <a:rPr lang="de-DE" dirty="0" err="1"/>
              <a:t>StarGAN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continuous</a:t>
            </a:r>
            <a:r>
              <a:rPr lang="de-DE" dirty="0"/>
              <a:t>.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 </a:t>
            </a:r>
            <a:r>
              <a:rPr lang="de-DE" dirty="0" err="1"/>
              <a:t>refered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b="1" dirty="0" err="1"/>
              <a:t>cStarGAN</a:t>
            </a:r>
            <a:endParaRPr lang="de-DE" b="1" dirty="0"/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a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(in </a:t>
            </a:r>
            <a:r>
              <a:rPr lang="de-DE" dirty="0" err="1"/>
              <a:t>the</a:t>
            </a:r>
            <a:r>
              <a:rPr lang="de-DE" dirty="0"/>
              <a:t> form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one</a:t>
            </a:r>
            <a:r>
              <a:rPr lang="de-DE" dirty="0"/>
              <a:t>-hot-</a:t>
            </a:r>
            <a:r>
              <a:rPr lang="de-DE" dirty="0" err="1"/>
              <a:t>encoded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)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a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cStarGAN</a:t>
            </a:r>
            <a:r>
              <a:rPr lang="de-DE" dirty="0"/>
              <a:t> on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– LOPC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 err="1"/>
              <a:t>Tested</a:t>
            </a:r>
            <a:r>
              <a:rPr lang="de-DE" dirty="0"/>
              <a:t> </a:t>
            </a:r>
            <a:r>
              <a:rPr lang="de-DE" dirty="0" err="1"/>
              <a:t>cStarGAN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unseen</a:t>
            </a:r>
            <a:r>
              <a:rPr lang="de-DE" dirty="0"/>
              <a:t> </a:t>
            </a:r>
            <a:r>
              <a:rPr lang="de-DE" dirty="0" err="1"/>
              <a:t>ones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ED3E7-F181-4986-B1B7-7F682A7E1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80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F7EA93-6D0E-4A77-8E69-E322C014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LOPC Dataset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simluated</a:t>
            </a:r>
            <a:r>
              <a:rPr lang="de-DE" dirty="0"/>
              <a:t> (CARLA) </a:t>
            </a:r>
            <a:r>
              <a:rPr lang="de-DE" dirty="0" err="1"/>
              <a:t>images</a:t>
            </a:r>
            <a:r>
              <a:rPr lang="de-DE" dirty="0"/>
              <a:t>. This time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same. The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D1BB3-82AC-4D51-89C8-4552C353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LOPC Dataset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E8ADD-0A72-4067-ADBB-5D8394BE77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868490-41FE-41DF-9291-4755EA3DCE4C}"/>
              </a:ext>
            </a:extLst>
          </p:cNvPr>
          <p:cNvGrpSpPr/>
          <p:nvPr/>
        </p:nvGrpSpPr>
        <p:grpSpPr>
          <a:xfrm>
            <a:off x="3217156" y="2900483"/>
            <a:ext cx="2108665" cy="2228346"/>
            <a:chOff x="3814863" y="3256629"/>
            <a:chExt cx="1282328" cy="1355109"/>
          </a:xfrm>
        </p:grpSpPr>
        <p:pic>
          <p:nvPicPr>
            <p:cNvPr id="6" name="Picture 5" descr="A picture containing car, sitting, white, monitor&#10;&#10;Description automatically generated">
              <a:extLst>
                <a:ext uri="{FF2B5EF4-FFF2-40B4-BE49-F238E27FC236}">
                  <a16:creationId xmlns:a16="http://schemas.microsoft.com/office/drawing/2014/main" id="{D23388FF-ADAE-422A-838F-FBD18F4B6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25"/>
            <a:stretch/>
          </p:blipFill>
          <p:spPr>
            <a:xfrm rot="5400000">
              <a:off x="3935671" y="3450219"/>
              <a:ext cx="1040711" cy="128232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AC02B1-5156-4621-8DE3-FFB74BFC1D5C}"/>
                </a:ext>
              </a:extLst>
            </p:cNvPr>
            <p:cNvGrpSpPr/>
            <p:nvPr/>
          </p:nvGrpSpPr>
          <p:grpSpPr>
            <a:xfrm>
              <a:off x="4335859" y="3256629"/>
              <a:ext cx="236140" cy="447937"/>
              <a:chOff x="5861080" y="2197969"/>
              <a:chExt cx="490651" cy="930721"/>
            </a:xfrm>
          </p:grpSpPr>
          <p:pic>
            <p:nvPicPr>
              <p:cNvPr id="17" name="Graphic 16" descr="Video camera">
                <a:extLst>
                  <a:ext uri="{FF2B5EF4-FFF2-40B4-BE49-F238E27FC236}">
                    <a16:creationId xmlns:a16="http://schemas.microsoft.com/office/drawing/2014/main" id="{5C87F586-B31D-429E-8FBA-A5BCBD400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5926100" y="2845791"/>
                <a:ext cx="282899" cy="282899"/>
              </a:xfrm>
              <a:prstGeom prst="rect">
                <a:avLst/>
              </a:prstGeom>
            </p:spPr>
          </p:pic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099F6FFD-D8B1-4432-955C-C8891A25F693}"/>
                  </a:ext>
                </a:extLst>
              </p:cNvPr>
              <p:cNvSpPr/>
              <p:nvPr/>
            </p:nvSpPr>
            <p:spPr>
              <a:xfrm rot="10800000">
                <a:off x="5861080" y="2197969"/>
                <a:ext cx="490651" cy="673534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BCAED5D-3674-4412-BD82-FA39433251FE}"/>
                </a:ext>
              </a:extLst>
            </p:cNvPr>
            <p:cNvGrpSpPr/>
            <p:nvPr/>
          </p:nvGrpSpPr>
          <p:grpSpPr>
            <a:xfrm>
              <a:off x="4081874" y="3256632"/>
              <a:ext cx="236140" cy="447937"/>
              <a:chOff x="5861084" y="2197969"/>
              <a:chExt cx="490652" cy="930719"/>
            </a:xfrm>
          </p:grpSpPr>
          <p:pic>
            <p:nvPicPr>
              <p:cNvPr id="21" name="Graphic 20" descr="Video camera">
                <a:extLst>
                  <a:ext uri="{FF2B5EF4-FFF2-40B4-BE49-F238E27FC236}">
                    <a16:creationId xmlns:a16="http://schemas.microsoft.com/office/drawing/2014/main" id="{CD37AE1E-ECFC-4C8E-A05D-01F810916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5926100" y="2845789"/>
                <a:ext cx="282898" cy="282900"/>
              </a:xfrm>
              <a:prstGeom prst="rect">
                <a:avLst/>
              </a:prstGeom>
            </p:spPr>
          </p:pic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7E2B9E22-82AA-4A1C-A7F4-C27347DAC1CE}"/>
                  </a:ext>
                </a:extLst>
              </p:cNvPr>
              <p:cNvSpPr/>
              <p:nvPr/>
            </p:nvSpPr>
            <p:spPr>
              <a:xfrm rot="10800000">
                <a:off x="5861084" y="2197969"/>
                <a:ext cx="490652" cy="673534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C72F17-B0B5-44DA-8896-63EBC6BBE4F6}"/>
                </a:ext>
              </a:extLst>
            </p:cNvPr>
            <p:cNvGrpSpPr/>
            <p:nvPr/>
          </p:nvGrpSpPr>
          <p:grpSpPr>
            <a:xfrm>
              <a:off x="4589426" y="3256629"/>
              <a:ext cx="236140" cy="447937"/>
              <a:chOff x="5861080" y="2197969"/>
              <a:chExt cx="490651" cy="930721"/>
            </a:xfrm>
          </p:grpSpPr>
          <p:pic>
            <p:nvPicPr>
              <p:cNvPr id="24" name="Graphic 23" descr="Video camera">
                <a:extLst>
                  <a:ext uri="{FF2B5EF4-FFF2-40B4-BE49-F238E27FC236}">
                    <a16:creationId xmlns:a16="http://schemas.microsoft.com/office/drawing/2014/main" id="{3B33B967-0788-4138-95C9-F5CC12614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5926100" y="2845791"/>
                <a:ext cx="282899" cy="282899"/>
              </a:xfrm>
              <a:prstGeom prst="rect">
                <a:avLst/>
              </a:prstGeom>
            </p:spPr>
          </p:pic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F4B2EFA0-BDFE-4B47-99F1-BA0210AB9C32}"/>
                  </a:ext>
                </a:extLst>
              </p:cNvPr>
              <p:cNvSpPr/>
              <p:nvPr/>
            </p:nvSpPr>
            <p:spPr>
              <a:xfrm rot="10800000">
                <a:off x="5861080" y="2197969"/>
                <a:ext cx="490651" cy="673534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31029C-F79C-490D-B547-41248A263809}"/>
                </a:ext>
              </a:extLst>
            </p:cNvPr>
            <p:cNvSpPr txBox="1"/>
            <p:nvPr/>
          </p:nvSpPr>
          <p:spPr>
            <a:xfrm>
              <a:off x="4409465" y="3266462"/>
              <a:ext cx="107402" cy="965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600" dirty="0">
                  <a:latin typeface="+mn-lt"/>
                </a:rPr>
                <a:t>0m</a:t>
              </a:r>
              <a:endParaRPr lang="en-US" sz="600" dirty="0" err="1">
                <a:latin typeface="+mn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DA64C2-7F3C-426B-82AD-8D4C0D9A2B3B}"/>
                </a:ext>
              </a:extLst>
            </p:cNvPr>
            <p:cNvSpPr txBox="1"/>
            <p:nvPr/>
          </p:nvSpPr>
          <p:spPr>
            <a:xfrm>
              <a:off x="4674737" y="3267249"/>
              <a:ext cx="107402" cy="965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600" dirty="0">
                  <a:latin typeface="+mn-lt"/>
                </a:rPr>
                <a:t>1m</a:t>
              </a:r>
              <a:endParaRPr lang="en-US" sz="600" dirty="0" err="1">
                <a:latin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695BEE-CD66-4FF9-B4BE-02B8891BFF2A}"/>
                </a:ext>
              </a:extLst>
            </p:cNvPr>
            <p:cNvSpPr txBox="1"/>
            <p:nvPr/>
          </p:nvSpPr>
          <p:spPr>
            <a:xfrm>
              <a:off x="4143992" y="3270009"/>
              <a:ext cx="133050" cy="965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600" dirty="0">
                  <a:latin typeface="+mn-lt"/>
                </a:rPr>
                <a:t>-1m</a:t>
              </a:r>
              <a:endParaRPr lang="en-US" sz="600" dirty="0" err="1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05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D1BB3-82AC-4D51-89C8-4552C353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LOPC Dataset (2/2)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E8ADD-0A72-4067-ADBB-5D8394BE77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3BE722-CCB6-4BAA-AB81-82A8F94C5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0776" y="2338830"/>
            <a:ext cx="8509000" cy="1215571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77C96D5-A592-4ECF-8830-0CFAB3077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644970"/>
              </p:ext>
            </p:extLst>
          </p:nvPr>
        </p:nvGraphicFramePr>
        <p:xfrm>
          <a:off x="945724" y="3554401"/>
          <a:ext cx="730249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083">
                  <a:extLst>
                    <a:ext uri="{9D8B030D-6E8A-4147-A177-3AD203B41FA5}">
                      <a16:colId xmlns:a16="http://schemas.microsoft.com/office/drawing/2014/main" val="777562304"/>
                    </a:ext>
                  </a:extLst>
                </a:gridCol>
                <a:gridCol w="1217083">
                  <a:extLst>
                    <a:ext uri="{9D8B030D-6E8A-4147-A177-3AD203B41FA5}">
                      <a16:colId xmlns:a16="http://schemas.microsoft.com/office/drawing/2014/main" val="3566094026"/>
                    </a:ext>
                  </a:extLst>
                </a:gridCol>
                <a:gridCol w="1217083">
                  <a:extLst>
                    <a:ext uri="{9D8B030D-6E8A-4147-A177-3AD203B41FA5}">
                      <a16:colId xmlns:a16="http://schemas.microsoft.com/office/drawing/2014/main" val="4086271237"/>
                    </a:ext>
                  </a:extLst>
                </a:gridCol>
                <a:gridCol w="1217083">
                  <a:extLst>
                    <a:ext uri="{9D8B030D-6E8A-4147-A177-3AD203B41FA5}">
                      <a16:colId xmlns:a16="http://schemas.microsoft.com/office/drawing/2014/main" val="3632480137"/>
                    </a:ext>
                  </a:extLst>
                </a:gridCol>
                <a:gridCol w="1217083">
                  <a:extLst>
                    <a:ext uri="{9D8B030D-6E8A-4147-A177-3AD203B41FA5}">
                      <a16:colId xmlns:a16="http://schemas.microsoft.com/office/drawing/2014/main" val="3870086636"/>
                    </a:ext>
                  </a:extLst>
                </a:gridCol>
                <a:gridCol w="1217083">
                  <a:extLst>
                    <a:ext uri="{9D8B030D-6E8A-4147-A177-3AD203B41FA5}">
                      <a16:colId xmlns:a16="http://schemas.microsoft.com/office/drawing/2014/main" val="331418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-1.3m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-0.3m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0m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0.5m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1m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2m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4455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76E16CF-5FB0-4083-966E-059101794002}"/>
              </a:ext>
            </a:extLst>
          </p:cNvPr>
          <p:cNvSpPr txBox="1"/>
          <p:nvPr/>
        </p:nvSpPr>
        <p:spPr>
          <a:xfrm>
            <a:off x="361300" y="1617227"/>
            <a:ext cx="205184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some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example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images</a:t>
            </a: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40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F7EA93-6D0E-4A77-8E69-E322C014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-1.3 and 2.0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D1BB3-82AC-4D51-89C8-4552C353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cStarGAN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E8ADD-0A72-4067-ADBB-5D8394BE77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46FF3-3AC8-4287-8995-6E3E5182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186" y="2098856"/>
            <a:ext cx="7455839" cy="289305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15CAE8-4F5E-40AC-BB37-03BED7629584}"/>
              </a:ext>
            </a:extLst>
          </p:cNvPr>
          <p:cNvSpPr/>
          <p:nvPr/>
        </p:nvSpPr>
        <p:spPr>
          <a:xfrm>
            <a:off x="1739589" y="4429264"/>
            <a:ext cx="753823" cy="3077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800" dirty="0"/>
              <a:t>Regression</a:t>
            </a:r>
          </a:p>
          <a:p>
            <a:pPr algn="ctr">
              <a:lnSpc>
                <a:spcPct val="114000"/>
              </a:lnSpc>
            </a:pPr>
            <a:r>
              <a:rPr lang="de-DE" sz="800" dirty="0"/>
              <a:t>(MSE Loss)</a:t>
            </a:r>
            <a:endParaRPr lang="en-US" sz="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696089-B006-4359-A15F-1501B0655B36}"/>
              </a:ext>
            </a:extLst>
          </p:cNvPr>
          <p:cNvSpPr/>
          <p:nvPr/>
        </p:nvSpPr>
        <p:spPr>
          <a:xfrm>
            <a:off x="2801929" y="4429264"/>
            <a:ext cx="753823" cy="3077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800" dirty="0" err="1"/>
              <a:t>Continuous</a:t>
            </a:r>
            <a:r>
              <a:rPr lang="de-DE" sz="800" dirty="0"/>
              <a:t> </a:t>
            </a:r>
            <a:r>
              <a:rPr lang="de-DE" sz="800" dirty="0" err="1"/>
              <a:t>target</a:t>
            </a:r>
            <a:r>
              <a:rPr lang="de-DE" sz="800" dirty="0"/>
              <a:t> </a:t>
            </a:r>
            <a:r>
              <a:rPr lang="de-DE" sz="800" dirty="0" err="1"/>
              <a:t>value</a:t>
            </a:r>
            <a:endParaRPr lang="en-US" sz="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FE1026-1004-443F-876F-6853438F04E2}"/>
              </a:ext>
            </a:extLst>
          </p:cNvPr>
          <p:cNvSpPr/>
          <p:nvPr/>
        </p:nvSpPr>
        <p:spPr>
          <a:xfrm>
            <a:off x="5487886" y="2690418"/>
            <a:ext cx="753823" cy="3077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800" dirty="0"/>
              <a:t>Original Value</a:t>
            </a:r>
            <a:endParaRPr lang="en-US" sz="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18CC78-C476-475F-A8BE-FC73223BCA47}"/>
              </a:ext>
            </a:extLst>
          </p:cNvPr>
          <p:cNvSpPr/>
          <p:nvPr/>
        </p:nvSpPr>
        <p:spPr>
          <a:xfrm>
            <a:off x="7235653" y="4410289"/>
            <a:ext cx="753823" cy="3077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800" dirty="0"/>
              <a:t>Regression</a:t>
            </a:r>
          </a:p>
          <a:p>
            <a:pPr algn="ctr">
              <a:lnSpc>
                <a:spcPct val="114000"/>
              </a:lnSpc>
            </a:pPr>
            <a:r>
              <a:rPr lang="de-DE" sz="800" dirty="0"/>
              <a:t>(MSE Loss)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8164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BB3121-50E8-4F2B-B3E0-3FAD4B55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on </a:t>
            </a:r>
            <a:r>
              <a:rPr lang="de-DE" b="1" dirty="0" err="1"/>
              <a:t>seen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85DAA-AC29-4F36-BEA5-C646399C1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46AE2-F7A3-4656-8DE3-6D155107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3318256"/>
            <a:ext cx="9143995" cy="1306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D31B87-7332-446F-9F82-B349E3A2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2867"/>
            <a:ext cx="9144000" cy="130628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DD2E59-4D27-482B-9B3E-E1F0C32E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679784"/>
              </p:ext>
            </p:extLst>
          </p:nvPr>
        </p:nvGraphicFramePr>
        <p:xfrm>
          <a:off x="0" y="4701356"/>
          <a:ext cx="91440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7071001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7775623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56609402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086271237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632480137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87008663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31418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Input </a:t>
                      </a:r>
                      <a:r>
                        <a:rPr lang="de-DE" sz="1400" b="1" dirty="0" err="1"/>
                        <a:t>image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-1.3m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-0.3m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0m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0.5m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1m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2m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4455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15ECA2-671E-4DE1-8B66-A37744F35224}"/>
              </a:ext>
            </a:extLst>
          </p:cNvPr>
          <p:cNvSpPr txBox="1"/>
          <p:nvPr/>
        </p:nvSpPr>
        <p:spPr>
          <a:xfrm>
            <a:off x="3994919" y="1505617"/>
            <a:ext cx="115416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Ground </a:t>
            </a:r>
            <a:r>
              <a:rPr lang="de-DE" sz="1600" dirty="0" err="1">
                <a:latin typeface="+mn-lt"/>
              </a:rPr>
              <a:t>truth</a:t>
            </a:r>
            <a:endParaRPr lang="en-US" sz="1600" dirty="0" err="1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13811F-31F3-4545-A285-C3C52739C1AC}"/>
              </a:ext>
            </a:extLst>
          </p:cNvPr>
          <p:cNvSpPr txBox="1"/>
          <p:nvPr/>
        </p:nvSpPr>
        <p:spPr>
          <a:xfrm>
            <a:off x="4087091" y="3074338"/>
            <a:ext cx="96981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Generated</a:t>
            </a: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7855570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0</TotalTime>
  <Words>443</Words>
  <Application>Microsoft Office PowerPoint</Application>
  <PresentationFormat>On-screen Show (16:9)</PresentationFormat>
  <Paragraphs>120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Noto Sans Symbols</vt:lpstr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Conditional GAN – Week 8</vt:lpstr>
      <vt:lpstr>Recap - StarGAN</vt:lpstr>
      <vt:lpstr>Recap - Results on simulated Dataset</vt:lpstr>
      <vt:lpstr>Recap - Results</vt:lpstr>
      <vt:lpstr>What we did</vt:lpstr>
      <vt:lpstr>LOPC Dataset (1/2)</vt:lpstr>
      <vt:lpstr>LOPC Dataset (2/2)</vt:lpstr>
      <vt:lpstr>cStarGAN</vt:lpstr>
      <vt:lpstr>Results on seen values during training</vt:lpstr>
      <vt:lpstr>Results on unseen values during training</vt:lpstr>
      <vt:lpstr>Results on unseen values with smaller step size</vt:lpstr>
      <vt:lpstr>Conclusion</vt:lpstr>
      <vt:lpstr>To Do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GAN</dc:title>
  <dc:creator>Yang An</dc:creator>
  <cp:lastModifiedBy>Yang An</cp:lastModifiedBy>
  <cp:revision>74</cp:revision>
  <cp:lastPrinted>2015-07-30T14:04:45Z</cp:lastPrinted>
  <dcterms:created xsi:type="dcterms:W3CDTF">2019-05-06T13:17:10Z</dcterms:created>
  <dcterms:modified xsi:type="dcterms:W3CDTF">2019-06-17T20:45:16Z</dcterms:modified>
</cp:coreProperties>
</file>